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Syne" panose="020B0604020202020204" charset="0"/>
      <p:regular r:id="rId13"/>
    </p:embeddedFont>
    <p:embeddedFont>
      <p:font typeface="Syne Extra Bold" panose="020B0604020202020204" charset="0"/>
      <p:regular r:id="rId14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536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2025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3338"/>
            <a:ext cx="7556421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Sistema de Monitoreo en Tiempo Real para Hospitales Públicos</a:t>
            </a:r>
            <a:endParaRPr lang="es-419" sz="4450" noProof="0" dirty="0"/>
          </a:p>
        </p:txBody>
      </p:sp>
      <p:sp>
        <p:nvSpPr>
          <p:cNvPr id="4" name="Text 1"/>
          <p:cNvSpPr/>
          <p:nvPr/>
        </p:nvSpPr>
        <p:spPr>
          <a:xfrm>
            <a:off x="6280190" y="487739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Proyecto APT: Optimización de confirmación de citas para exámenes pediátricos mediante monitoreo en tiempo real.</a:t>
            </a:r>
            <a:endParaRPr lang="es-419" sz="1750" noProof="0" dirty="0"/>
          </a:p>
        </p:txBody>
      </p:sp>
      <p:sp>
        <p:nvSpPr>
          <p:cNvPr id="5" name="Text 2"/>
          <p:cNvSpPr/>
          <p:nvPr/>
        </p:nvSpPr>
        <p:spPr>
          <a:xfrm>
            <a:off x="6280190" y="585835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Mejora la comunicación entre hospitales y familias, reduciendo desigualdades en el acceso a la salud.</a:t>
            </a:r>
            <a:endParaRPr lang="es-419" sz="1750" noProof="0" dirty="0"/>
          </a:p>
        </p:txBody>
      </p:sp>
      <p:sp>
        <p:nvSpPr>
          <p:cNvPr id="8" name="Text 4"/>
          <p:cNvSpPr/>
          <p:nvPr/>
        </p:nvSpPr>
        <p:spPr>
          <a:xfrm>
            <a:off x="6756440" y="6839307"/>
            <a:ext cx="464308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Celeste vera</a:t>
            </a:r>
          </a:p>
          <a:p>
            <a:pPr marL="0" indent="0" algn="l">
              <a:lnSpc>
                <a:spcPts val="310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Mathias  Valenzuela </a:t>
            </a:r>
            <a:endParaRPr lang="es-419" sz="2200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4848" y="1691164"/>
            <a:ext cx="9529882" cy="61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s-419" sz="38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¡Gracias por su atención!</a:t>
            </a:r>
            <a:endParaRPr lang="es-419" sz="38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68" y="2820948"/>
            <a:ext cx="2523887" cy="2523887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803" y="2820948"/>
            <a:ext cx="2523887" cy="252388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3137" y="2820948"/>
            <a:ext cx="2524006" cy="2524006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3592" y="2820948"/>
            <a:ext cx="2523887" cy="2523887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3927" y="2820948"/>
            <a:ext cx="2524006" cy="2524006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684848" y="5692021"/>
            <a:ext cx="1326070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Bibliografía: Python, MongoDB, Scrum.</a:t>
            </a:r>
            <a:endParaRPr lang="es-419" sz="1500" noProof="0" dirty="0"/>
          </a:p>
        </p:txBody>
      </p:sp>
      <p:sp>
        <p:nvSpPr>
          <p:cNvPr id="9" name="Text 2"/>
          <p:cNvSpPr/>
          <p:nvPr/>
        </p:nvSpPr>
        <p:spPr>
          <a:xfrm>
            <a:off x="684848" y="6225302"/>
            <a:ext cx="13260705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s-419" sz="150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Enfoque en equidad en salud y tecnología accesible.</a:t>
            </a:r>
            <a:endParaRPr lang="es-419" sz="1500" noProof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55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4411028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s-419" sz="3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Contenidos</a:t>
            </a:r>
            <a:endParaRPr lang="es-419" sz="3450" noProof="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64149" y="3684627"/>
            <a:ext cx="2224326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Introducción</a:t>
            </a:r>
            <a:endParaRPr lang="es-419" sz="1700" noProof="0" dirty="0"/>
          </a:p>
        </p:txBody>
      </p:sp>
      <p:sp>
        <p:nvSpPr>
          <p:cNvPr id="6" name="Text 2"/>
          <p:cNvSpPr/>
          <p:nvPr/>
        </p:nvSpPr>
        <p:spPr>
          <a:xfrm>
            <a:off x="1764149" y="406610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Visión general del proyecto y su impacto.</a:t>
            </a:r>
            <a:endParaRPr lang="es-419" sz="1350" noProof="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</a:t>
            </a:r>
            <a:endParaRPr lang="es-419" sz="1700" noProof="0" dirty="0"/>
          </a:p>
        </p:txBody>
      </p:sp>
      <p:sp>
        <p:nvSpPr>
          <p:cNvPr id="9" name="Text 4"/>
          <p:cNvSpPr/>
          <p:nvPr/>
        </p:nvSpPr>
        <p:spPr>
          <a:xfrm>
            <a:off x="1764149" y="512468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Metas principales y específicas del sistema.</a:t>
            </a:r>
            <a:endParaRPr lang="es-419" sz="1350" noProof="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64149" y="5801797"/>
            <a:ext cx="2216348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Arquitectura</a:t>
            </a:r>
            <a:endParaRPr lang="es-419" sz="1700" noProof="0" dirty="0"/>
          </a:p>
        </p:txBody>
      </p:sp>
      <p:sp>
        <p:nvSpPr>
          <p:cNvPr id="12" name="Text 6"/>
          <p:cNvSpPr/>
          <p:nvPr/>
        </p:nvSpPr>
        <p:spPr>
          <a:xfrm>
            <a:off x="1764149" y="6183273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Estructura técnica y componentes del sistema.</a:t>
            </a:r>
            <a:endParaRPr lang="es-419" sz="13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64149" y="6860381"/>
            <a:ext cx="3360063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s-419" sz="17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Metodología y Plan</a:t>
            </a:r>
            <a:endParaRPr lang="es-419" sz="1700" noProof="0" dirty="0"/>
          </a:p>
        </p:txBody>
      </p:sp>
      <p:sp>
        <p:nvSpPr>
          <p:cNvPr id="15" name="Text 8"/>
          <p:cNvSpPr/>
          <p:nvPr/>
        </p:nvSpPr>
        <p:spPr>
          <a:xfrm>
            <a:off x="1764149" y="72418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s-419" sz="13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Enfoque de trabajo y cronograma de actividades.</a:t>
            </a:r>
            <a:endParaRPr lang="es-419" sz="1350" noProof="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95036"/>
            <a:ext cx="57191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Introducción</a:t>
            </a:r>
            <a:endParaRPr lang="es-419" sz="44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41633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3991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Optimización de Citas</a:t>
            </a:r>
            <a:endParaRPr lang="es-419" sz="2200" noProof="0" dirty="0"/>
          </a:p>
        </p:txBody>
      </p:sp>
      <p:sp>
        <p:nvSpPr>
          <p:cNvPr id="7" name="Text 3"/>
          <p:cNvSpPr/>
          <p:nvPr/>
        </p:nvSpPr>
        <p:spPr>
          <a:xfrm>
            <a:off x="1530906" y="624387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Sistema para confirmar exámenes de rutina en pacientes pediátricos.</a:t>
            </a:r>
            <a:endParaRPr lang="es-419" sz="1750" noProof="0" dirty="0"/>
          </a:p>
        </p:txBody>
      </p:sp>
      <p:sp>
        <p:nvSpPr>
          <p:cNvPr id="8" name="Shape 4"/>
          <p:cNvSpPr/>
          <p:nvPr/>
        </p:nvSpPr>
        <p:spPr>
          <a:xfrm>
            <a:off x="5216962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032" y="5441633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54078" y="539912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Monitoreo en Tiempo Real</a:t>
            </a:r>
            <a:endParaRPr lang="es-419" sz="2200" noProof="0" dirty="0"/>
          </a:p>
        </p:txBody>
      </p:sp>
      <p:sp>
        <p:nvSpPr>
          <p:cNvPr id="11" name="Text 6"/>
          <p:cNvSpPr/>
          <p:nvPr/>
        </p:nvSpPr>
        <p:spPr>
          <a:xfrm>
            <a:off x="5954078" y="624387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Mejora la atención hospitalaria y optimiza recursos.</a:t>
            </a:r>
            <a:endParaRPr lang="es-419" sz="1750" noProof="0" dirty="0"/>
          </a:p>
        </p:txBody>
      </p:sp>
      <p:sp>
        <p:nvSpPr>
          <p:cNvPr id="12" name="Shape 7"/>
          <p:cNvSpPr/>
          <p:nvPr/>
        </p:nvSpPr>
        <p:spPr>
          <a:xfrm>
            <a:off x="9640133" y="53991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25204" y="5441633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377249" y="5399127"/>
            <a:ext cx="3052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Accesibilidad</a:t>
            </a:r>
            <a:endParaRPr lang="es-419" sz="2200" noProof="0" dirty="0"/>
          </a:p>
        </p:txBody>
      </p:sp>
      <p:sp>
        <p:nvSpPr>
          <p:cNvPr id="15" name="Text 9"/>
          <p:cNvSpPr/>
          <p:nvPr/>
        </p:nvSpPr>
        <p:spPr>
          <a:xfrm>
            <a:off x="10377249" y="588954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Aplicación móvil para padres y tutores.</a:t>
            </a:r>
            <a:endParaRPr lang="es-419" sz="1750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4628"/>
            <a:ext cx="9055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Objetivos Generales</a:t>
            </a:r>
            <a:endParaRPr lang="es-419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1997035"/>
            <a:ext cx="1614011" cy="130694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892" y="2613065"/>
            <a:ext cx="318968" cy="3986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88255" y="2223849"/>
            <a:ext cx="51134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Visualización de Datos</a:t>
            </a:r>
            <a:endParaRPr lang="es-419" sz="2200" noProof="0" dirty="0"/>
          </a:p>
        </p:txBody>
      </p:sp>
      <p:sp>
        <p:nvSpPr>
          <p:cNvPr id="6" name="Text 2"/>
          <p:cNvSpPr/>
          <p:nvPr/>
        </p:nvSpPr>
        <p:spPr>
          <a:xfrm>
            <a:off x="5088255" y="2714268"/>
            <a:ext cx="51134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Dashboard informativo en tiempo real</a:t>
            </a:r>
            <a:endParaRPr lang="es-419" sz="1750" noProof="0" dirty="0"/>
          </a:p>
        </p:txBody>
      </p:sp>
      <p:sp>
        <p:nvSpPr>
          <p:cNvPr id="7" name="Shape 3"/>
          <p:cNvSpPr/>
          <p:nvPr/>
        </p:nvSpPr>
        <p:spPr>
          <a:xfrm>
            <a:off x="4918115" y="3317081"/>
            <a:ext cx="8861822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424" y="3360658"/>
            <a:ext cx="3228022" cy="1306949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4892" y="3814762"/>
            <a:ext cx="318968" cy="3986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95261" y="3587472"/>
            <a:ext cx="5209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Reducción de Tiempos</a:t>
            </a:r>
            <a:endParaRPr lang="es-419" sz="2200" noProof="0" dirty="0"/>
          </a:p>
        </p:txBody>
      </p:sp>
      <p:sp>
        <p:nvSpPr>
          <p:cNvPr id="11" name="Text 5"/>
          <p:cNvSpPr/>
          <p:nvPr/>
        </p:nvSpPr>
        <p:spPr>
          <a:xfrm>
            <a:off x="5895261" y="4077891"/>
            <a:ext cx="52092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Menor espera y costos operativos</a:t>
            </a:r>
            <a:endParaRPr lang="es-419" sz="1750" noProof="0" dirty="0"/>
          </a:p>
        </p:txBody>
      </p:sp>
      <p:sp>
        <p:nvSpPr>
          <p:cNvPr id="12" name="Shape 6"/>
          <p:cNvSpPr/>
          <p:nvPr/>
        </p:nvSpPr>
        <p:spPr>
          <a:xfrm>
            <a:off x="5725120" y="4680704"/>
            <a:ext cx="8054816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3418" y="4724281"/>
            <a:ext cx="4842034" cy="1306949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4892" y="5178385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702266" y="4951095"/>
            <a:ext cx="46660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Aplicación Accesible</a:t>
            </a:r>
            <a:endParaRPr lang="es-419" sz="2200" noProof="0" dirty="0"/>
          </a:p>
        </p:txBody>
      </p:sp>
      <p:sp>
        <p:nvSpPr>
          <p:cNvPr id="16" name="Text 8"/>
          <p:cNvSpPr/>
          <p:nvPr/>
        </p:nvSpPr>
        <p:spPr>
          <a:xfrm>
            <a:off x="6702266" y="5441513"/>
            <a:ext cx="46660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Interfaz intuitiva para usuarios</a:t>
            </a:r>
            <a:endParaRPr lang="es-419" sz="1750" noProof="0" dirty="0"/>
          </a:p>
        </p:txBody>
      </p:sp>
      <p:sp>
        <p:nvSpPr>
          <p:cNvPr id="17" name="Shape 9"/>
          <p:cNvSpPr/>
          <p:nvPr/>
        </p:nvSpPr>
        <p:spPr>
          <a:xfrm>
            <a:off x="6532126" y="6044327"/>
            <a:ext cx="7247811" cy="15240"/>
          </a:xfrm>
          <a:prstGeom prst="roundRect">
            <a:avLst>
              <a:gd name="adj" fmla="val 625116"/>
            </a:avLst>
          </a:prstGeom>
          <a:solidFill>
            <a:srgbClr val="6D9121"/>
          </a:solidFill>
          <a:ln/>
        </p:spPr>
        <p:txBody>
          <a:bodyPr/>
          <a:lstStyle/>
          <a:p>
            <a:endParaRPr lang="es-419" noProof="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294" y="6087904"/>
            <a:ext cx="6456164" cy="1306949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4773" y="6542008"/>
            <a:ext cx="318968" cy="398621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509272" y="6314718"/>
            <a:ext cx="561534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Base de Datos Escalable</a:t>
            </a:r>
            <a:endParaRPr lang="es-419" sz="2200" noProof="0" dirty="0"/>
          </a:p>
        </p:txBody>
      </p:sp>
      <p:sp>
        <p:nvSpPr>
          <p:cNvPr id="21" name="Text 11"/>
          <p:cNvSpPr/>
          <p:nvPr/>
        </p:nvSpPr>
        <p:spPr>
          <a:xfrm>
            <a:off x="7509272" y="6805136"/>
            <a:ext cx="561534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MongoDB para almacenamiento eficiente</a:t>
            </a:r>
            <a:endParaRPr lang="es-419" sz="1750" noProof="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986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Arquitectura</a:t>
            </a:r>
            <a:endParaRPr lang="es-419" sz="4450" noProof="0" dirty="0"/>
          </a:p>
        </p:txBody>
      </p:sp>
      <p:sp>
        <p:nvSpPr>
          <p:cNvPr id="3" name="Text 1"/>
          <p:cNvSpPr/>
          <p:nvPr/>
        </p:nvSpPr>
        <p:spPr>
          <a:xfrm>
            <a:off x="1642229" y="2772966"/>
            <a:ext cx="30502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Interfaz Móvil</a:t>
            </a:r>
            <a:endParaRPr lang="es-419" sz="2200" noProof="0" dirty="0"/>
          </a:p>
        </p:txBody>
      </p:sp>
      <p:sp>
        <p:nvSpPr>
          <p:cNvPr id="4" name="Text 2"/>
          <p:cNvSpPr/>
          <p:nvPr/>
        </p:nvSpPr>
        <p:spPr>
          <a:xfrm>
            <a:off x="793790" y="3263384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Diseño UI/UX intuitivo para padres y tutores</a:t>
            </a:r>
            <a:endParaRPr lang="es-419" sz="1750" noProof="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72966"/>
            <a:ext cx="29034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API Backend</a:t>
            </a:r>
            <a:endParaRPr lang="es-419" sz="2200" noProof="0" dirty="0"/>
          </a:p>
        </p:txBody>
      </p:sp>
      <p:sp>
        <p:nvSpPr>
          <p:cNvPr id="8" name="Text 4"/>
          <p:cNvSpPr/>
          <p:nvPr/>
        </p:nvSpPr>
        <p:spPr>
          <a:xfrm>
            <a:off x="9937790" y="3263384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Python para lógica de negocio y comunicación</a:t>
            </a:r>
            <a:endParaRPr lang="es-419" sz="1750" noProof="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225534"/>
            <a:ext cx="32876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Base de Datos</a:t>
            </a:r>
            <a:endParaRPr lang="es-419" sz="2200" noProof="0" dirty="0"/>
          </a:p>
        </p:txBody>
      </p:sp>
      <p:sp>
        <p:nvSpPr>
          <p:cNvPr id="12" name="Text 6"/>
          <p:cNvSpPr/>
          <p:nvPr/>
        </p:nvSpPr>
        <p:spPr>
          <a:xfrm>
            <a:off x="9937790" y="5715953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MongoDB para almacenamiento eficiente de datos</a:t>
            </a:r>
            <a:endParaRPr lang="es-419" sz="1750" noProof="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5048369"/>
            <a:ext cx="38987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Dashboard Hospitalario</a:t>
            </a:r>
            <a:endParaRPr lang="es-419" sz="2200" noProof="0" dirty="0"/>
          </a:p>
        </p:txBody>
      </p:sp>
      <p:sp>
        <p:nvSpPr>
          <p:cNvPr id="16" name="Text 8"/>
          <p:cNvSpPr/>
          <p:nvPr/>
        </p:nvSpPr>
        <p:spPr>
          <a:xfrm>
            <a:off x="793790" y="5893118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Visualización en tiempo real para personal médico</a:t>
            </a:r>
            <a:endParaRPr lang="es-419" sz="1750" noProof="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3155"/>
            <a:ext cx="57208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Metodología</a:t>
            </a:r>
            <a:endParaRPr lang="es-419" sz="44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Text 2"/>
          <p:cNvSpPr/>
          <p:nvPr/>
        </p:nvSpPr>
        <p:spPr>
          <a:xfrm>
            <a:off x="1028224" y="2716530"/>
            <a:ext cx="31959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Scrum Adaptado</a:t>
            </a:r>
            <a:endParaRPr lang="es-419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1028224" y="356127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Equipo de 2 personas con roles combinados: Product Owner + Scrum Master + Desarrollador.</a:t>
            </a:r>
            <a:endParaRPr lang="es-419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4685467" y="2482096"/>
            <a:ext cx="3664863" cy="2402324"/>
          </a:xfrm>
          <a:prstGeom prst="roundRect">
            <a:avLst>
              <a:gd name="adj" fmla="val 3966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8" name="Text 5"/>
          <p:cNvSpPr/>
          <p:nvPr/>
        </p:nvSpPr>
        <p:spPr>
          <a:xfrm>
            <a:off x="4919901" y="2716530"/>
            <a:ext cx="3178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Sprints Cortos</a:t>
            </a:r>
            <a:endParaRPr lang="es-419" sz="2200" noProof="0" dirty="0"/>
          </a:p>
        </p:txBody>
      </p:sp>
      <p:sp>
        <p:nvSpPr>
          <p:cNvPr id="9" name="Text 6"/>
          <p:cNvSpPr/>
          <p:nvPr/>
        </p:nvSpPr>
        <p:spPr>
          <a:xfrm>
            <a:off x="4919901" y="3206948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Iteraciones de 1-2 semanas con reuniones diarias breves de 5-10 minutos.</a:t>
            </a:r>
            <a:endParaRPr lang="es-419" sz="1750" noProof="0" dirty="0"/>
          </a:p>
        </p:txBody>
      </p:sp>
      <p:sp>
        <p:nvSpPr>
          <p:cNvPr id="10" name="Shape 7"/>
          <p:cNvSpPr/>
          <p:nvPr/>
        </p:nvSpPr>
        <p:spPr>
          <a:xfrm>
            <a:off x="793790" y="5111234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8"/>
          <p:cNvSpPr/>
          <p:nvPr/>
        </p:nvSpPr>
        <p:spPr>
          <a:xfrm>
            <a:off x="1028224" y="5345668"/>
            <a:ext cx="4529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FFFFFF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Herramientas Ágiles</a:t>
            </a:r>
            <a:endParaRPr lang="es-419" sz="2200" noProof="0" dirty="0"/>
          </a:p>
        </p:txBody>
      </p:sp>
      <p:sp>
        <p:nvSpPr>
          <p:cNvPr id="12" name="Text 9"/>
          <p:cNvSpPr/>
          <p:nvPr/>
        </p:nvSpPr>
        <p:spPr>
          <a:xfrm>
            <a:off x="1028224" y="5836087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Gestión de backlog con Trello y comunicación constante con stakeholders.</a:t>
            </a:r>
            <a:endParaRPr lang="es-419" sz="1750" noProof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6489" y="623173"/>
            <a:ext cx="6352342" cy="634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s-419" sz="39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Plan de Trabajo</a:t>
            </a:r>
            <a:endParaRPr lang="es-419" sz="3950" noProof="0" dirty="0"/>
          </a:p>
        </p:txBody>
      </p:sp>
      <p:sp>
        <p:nvSpPr>
          <p:cNvPr id="4" name="Shape 1"/>
          <p:cNvSpPr/>
          <p:nvPr/>
        </p:nvSpPr>
        <p:spPr>
          <a:xfrm>
            <a:off x="6196489" y="1561505"/>
            <a:ext cx="7723823" cy="6044803"/>
          </a:xfrm>
          <a:prstGeom prst="roundRect">
            <a:avLst>
              <a:gd name="adj" fmla="val 14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Shape 2"/>
          <p:cNvSpPr/>
          <p:nvPr/>
        </p:nvSpPr>
        <p:spPr>
          <a:xfrm>
            <a:off x="6204109" y="1569125"/>
            <a:ext cx="7708583" cy="58316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6" name="Text 3"/>
          <p:cNvSpPr/>
          <p:nvPr/>
        </p:nvSpPr>
        <p:spPr>
          <a:xfrm>
            <a:off x="6406991" y="1698427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Actividad</a:t>
            </a:r>
            <a:endParaRPr lang="es-419" sz="1550" noProof="0" dirty="0"/>
          </a:p>
        </p:txBody>
      </p:sp>
      <p:sp>
        <p:nvSpPr>
          <p:cNvPr id="7" name="Text 4"/>
          <p:cNvSpPr/>
          <p:nvPr/>
        </p:nvSpPr>
        <p:spPr>
          <a:xfrm>
            <a:off x="8337947" y="169842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1</a:t>
            </a:r>
            <a:endParaRPr lang="es-419" sz="1550" noProof="0" dirty="0"/>
          </a:p>
        </p:txBody>
      </p:sp>
      <p:sp>
        <p:nvSpPr>
          <p:cNvPr id="8" name="Text 5"/>
          <p:cNvSpPr/>
          <p:nvPr/>
        </p:nvSpPr>
        <p:spPr>
          <a:xfrm>
            <a:off x="10265093" y="169842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2</a:t>
            </a:r>
            <a:endParaRPr lang="es-419" sz="1550" noProof="0" dirty="0"/>
          </a:p>
        </p:txBody>
      </p:sp>
      <p:sp>
        <p:nvSpPr>
          <p:cNvPr id="9" name="Text 6"/>
          <p:cNvSpPr/>
          <p:nvPr/>
        </p:nvSpPr>
        <p:spPr>
          <a:xfrm>
            <a:off x="12192238" y="1698427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Fase 3</a:t>
            </a:r>
            <a:endParaRPr lang="es-419" sz="1550" noProof="0" dirty="0"/>
          </a:p>
        </p:txBody>
      </p:sp>
      <p:sp>
        <p:nvSpPr>
          <p:cNvPr id="10" name="Shape 7"/>
          <p:cNvSpPr/>
          <p:nvPr/>
        </p:nvSpPr>
        <p:spPr>
          <a:xfrm>
            <a:off x="6188869" y="2273975"/>
            <a:ext cx="7708583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8"/>
          <p:cNvSpPr/>
          <p:nvPr/>
        </p:nvSpPr>
        <p:spPr>
          <a:xfrm>
            <a:off x="6406991" y="2281595"/>
            <a:ext cx="151757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Reunión con Interesados</a:t>
            </a:r>
            <a:endParaRPr lang="es-419" sz="1550" noProof="0" dirty="0"/>
          </a:p>
        </p:txBody>
      </p:sp>
      <p:sp>
        <p:nvSpPr>
          <p:cNvPr id="12" name="Text 9"/>
          <p:cNvSpPr/>
          <p:nvPr/>
        </p:nvSpPr>
        <p:spPr>
          <a:xfrm>
            <a:off x="8337947" y="2281595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13" name="Text 10"/>
          <p:cNvSpPr/>
          <p:nvPr/>
        </p:nvSpPr>
        <p:spPr>
          <a:xfrm>
            <a:off x="10265093" y="2281595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14" name="Text 11"/>
          <p:cNvSpPr/>
          <p:nvPr/>
        </p:nvSpPr>
        <p:spPr>
          <a:xfrm>
            <a:off x="12192238" y="2281595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15" name="Shape 12"/>
          <p:cNvSpPr/>
          <p:nvPr/>
        </p:nvSpPr>
        <p:spPr>
          <a:xfrm>
            <a:off x="6204109" y="3060025"/>
            <a:ext cx="7708583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16" name="Text 13"/>
          <p:cNvSpPr/>
          <p:nvPr/>
        </p:nvSpPr>
        <p:spPr>
          <a:xfrm>
            <a:off x="6406991" y="3189327"/>
            <a:ext cx="151757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Análisis y Modelado</a:t>
            </a:r>
            <a:endParaRPr lang="es-419" sz="1550" noProof="0" dirty="0"/>
          </a:p>
        </p:txBody>
      </p:sp>
      <p:sp>
        <p:nvSpPr>
          <p:cNvPr id="17" name="Text 14"/>
          <p:cNvSpPr/>
          <p:nvPr/>
        </p:nvSpPr>
        <p:spPr>
          <a:xfrm>
            <a:off x="8337947" y="318932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18" name="Text 15"/>
          <p:cNvSpPr/>
          <p:nvPr/>
        </p:nvSpPr>
        <p:spPr>
          <a:xfrm>
            <a:off x="10265093" y="318932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19" name="Text 16"/>
          <p:cNvSpPr/>
          <p:nvPr/>
        </p:nvSpPr>
        <p:spPr>
          <a:xfrm>
            <a:off x="12192238" y="3189327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20" name="Shape 17"/>
          <p:cNvSpPr/>
          <p:nvPr/>
        </p:nvSpPr>
        <p:spPr>
          <a:xfrm>
            <a:off x="6204109" y="3967758"/>
            <a:ext cx="7708583" cy="58316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1" name="Text 18"/>
          <p:cNvSpPr/>
          <p:nvPr/>
        </p:nvSpPr>
        <p:spPr>
          <a:xfrm>
            <a:off x="6406991" y="4097060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Diseño UI/UX</a:t>
            </a:r>
            <a:endParaRPr lang="es-419" sz="1550" noProof="0" dirty="0"/>
          </a:p>
        </p:txBody>
      </p:sp>
      <p:sp>
        <p:nvSpPr>
          <p:cNvPr id="22" name="Text 19"/>
          <p:cNvSpPr/>
          <p:nvPr/>
        </p:nvSpPr>
        <p:spPr>
          <a:xfrm>
            <a:off x="8337947" y="4097060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23" name="Text 20"/>
          <p:cNvSpPr/>
          <p:nvPr/>
        </p:nvSpPr>
        <p:spPr>
          <a:xfrm>
            <a:off x="10265093" y="4097060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24" name="Text 21"/>
          <p:cNvSpPr/>
          <p:nvPr/>
        </p:nvSpPr>
        <p:spPr>
          <a:xfrm>
            <a:off x="12192238" y="4097060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25" name="Shape 22"/>
          <p:cNvSpPr/>
          <p:nvPr/>
        </p:nvSpPr>
        <p:spPr>
          <a:xfrm>
            <a:off x="6204109" y="4550926"/>
            <a:ext cx="7708583" cy="123229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26" name="Text 23"/>
          <p:cNvSpPr/>
          <p:nvPr/>
        </p:nvSpPr>
        <p:spPr>
          <a:xfrm>
            <a:off x="6406991" y="4680228"/>
            <a:ext cx="1517571" cy="973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Desarrollo Backend/Frontend</a:t>
            </a:r>
            <a:endParaRPr lang="es-419" sz="1550" noProof="0" dirty="0"/>
          </a:p>
        </p:txBody>
      </p:sp>
      <p:sp>
        <p:nvSpPr>
          <p:cNvPr id="27" name="Text 24"/>
          <p:cNvSpPr/>
          <p:nvPr/>
        </p:nvSpPr>
        <p:spPr>
          <a:xfrm>
            <a:off x="8337947" y="4680228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28" name="Text 25"/>
          <p:cNvSpPr/>
          <p:nvPr/>
        </p:nvSpPr>
        <p:spPr>
          <a:xfrm>
            <a:off x="10265093" y="4680228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29" name="Text 26"/>
          <p:cNvSpPr/>
          <p:nvPr/>
        </p:nvSpPr>
        <p:spPr>
          <a:xfrm>
            <a:off x="12192238" y="4680228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30" name="Shape 27"/>
          <p:cNvSpPr/>
          <p:nvPr/>
        </p:nvSpPr>
        <p:spPr>
          <a:xfrm>
            <a:off x="6204109" y="5783223"/>
            <a:ext cx="7708583" cy="9077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31" name="Text 28"/>
          <p:cNvSpPr/>
          <p:nvPr/>
        </p:nvSpPr>
        <p:spPr>
          <a:xfrm>
            <a:off x="6406991" y="5912525"/>
            <a:ext cx="151757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Pruebas e Implementación</a:t>
            </a:r>
            <a:endParaRPr lang="es-419" sz="1550" noProof="0" dirty="0"/>
          </a:p>
        </p:txBody>
      </p:sp>
      <p:sp>
        <p:nvSpPr>
          <p:cNvPr id="32" name="Text 29"/>
          <p:cNvSpPr/>
          <p:nvPr/>
        </p:nvSpPr>
        <p:spPr>
          <a:xfrm>
            <a:off x="8337947" y="5912525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33" name="Text 30"/>
          <p:cNvSpPr/>
          <p:nvPr/>
        </p:nvSpPr>
        <p:spPr>
          <a:xfrm>
            <a:off x="10265093" y="5912525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sp>
        <p:nvSpPr>
          <p:cNvPr id="34" name="Text 31"/>
          <p:cNvSpPr/>
          <p:nvPr/>
        </p:nvSpPr>
        <p:spPr>
          <a:xfrm>
            <a:off x="12192238" y="5912525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35" name="Shape 32"/>
          <p:cNvSpPr/>
          <p:nvPr/>
        </p:nvSpPr>
        <p:spPr>
          <a:xfrm>
            <a:off x="6204109" y="6690955"/>
            <a:ext cx="7708583" cy="9077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419" noProof="0" dirty="0"/>
          </a:p>
        </p:txBody>
      </p:sp>
      <p:sp>
        <p:nvSpPr>
          <p:cNvPr id="36" name="Text 33"/>
          <p:cNvSpPr/>
          <p:nvPr/>
        </p:nvSpPr>
        <p:spPr>
          <a:xfrm>
            <a:off x="6406991" y="6820257"/>
            <a:ext cx="1517571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Evaluación y Documentación</a:t>
            </a:r>
            <a:endParaRPr lang="es-419" sz="1550" noProof="0" dirty="0"/>
          </a:p>
        </p:txBody>
      </p:sp>
      <p:sp>
        <p:nvSpPr>
          <p:cNvPr id="37" name="Text 34"/>
          <p:cNvSpPr/>
          <p:nvPr/>
        </p:nvSpPr>
        <p:spPr>
          <a:xfrm>
            <a:off x="8337947" y="682025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38" name="Text 35"/>
          <p:cNvSpPr/>
          <p:nvPr/>
        </p:nvSpPr>
        <p:spPr>
          <a:xfrm>
            <a:off x="10265093" y="6820257"/>
            <a:ext cx="151376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s-419" sz="1550" noProof="0" dirty="0"/>
          </a:p>
        </p:txBody>
      </p:sp>
      <p:sp>
        <p:nvSpPr>
          <p:cNvPr id="39" name="Text 36"/>
          <p:cNvSpPr/>
          <p:nvPr/>
        </p:nvSpPr>
        <p:spPr>
          <a:xfrm>
            <a:off x="12192238" y="6820257"/>
            <a:ext cx="1517571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s-419" sz="1550" noProof="0" dirty="0">
                <a:solidFill>
                  <a:srgbClr val="000000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✔</a:t>
            </a:r>
            <a:endParaRPr lang="es-419" sz="1550" noProof="0" dirty="0"/>
          </a:p>
        </p:txBody>
      </p:sp>
      <p:pic>
        <p:nvPicPr>
          <p:cNvPr id="41" name="Imagen 40" descr="Una persona con un control de video juego&#10;&#10;El contenido generado por IA puede ser incorrecto.">
            <a:extLst>
              <a:ext uri="{FF2B5EF4-FFF2-40B4-BE49-F238E27FC236}">
                <a16:creationId xmlns:a16="http://schemas.microsoft.com/office/drawing/2014/main" id="{42419A1E-7D91-8475-E8FB-70E493236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8" y="1643241"/>
            <a:ext cx="5898119" cy="517701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5039"/>
            <a:ext cx="905970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Equipo del Proyecto</a:t>
            </a:r>
            <a:endParaRPr lang="es-419" sz="4450" noProof="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7446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7681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María Celeste Vera</a:t>
            </a:r>
            <a:endParaRPr lang="es-419" sz="2200" noProof="0" dirty="0"/>
          </a:p>
        </p:txBody>
      </p:sp>
      <p:sp>
        <p:nvSpPr>
          <p:cNvPr id="5" name="Text 2"/>
          <p:cNvSpPr/>
          <p:nvPr/>
        </p:nvSpPr>
        <p:spPr>
          <a:xfrm>
            <a:off x="793790" y="610242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Ingeniería en Informática</a:t>
            </a:r>
            <a:endParaRPr lang="es-419" sz="1750" noProof="0" dirty="0"/>
          </a:p>
        </p:txBody>
      </p:sp>
      <p:sp>
        <p:nvSpPr>
          <p:cNvPr id="6" name="Text 3"/>
          <p:cNvSpPr/>
          <p:nvPr/>
        </p:nvSpPr>
        <p:spPr>
          <a:xfrm>
            <a:off x="793790" y="660142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Desarrollo Frontend y Diseño UX/UI</a:t>
            </a:r>
            <a:endParaRPr lang="es-419" sz="1750" noProof="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427446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257800"/>
            <a:ext cx="41208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Mathias Valenzuela Alonso</a:t>
            </a:r>
            <a:endParaRPr lang="es-419" sz="2200" noProof="0" dirty="0"/>
          </a:p>
        </p:txBody>
      </p:sp>
      <p:sp>
        <p:nvSpPr>
          <p:cNvPr id="9" name="Text 5"/>
          <p:cNvSpPr/>
          <p:nvPr/>
        </p:nvSpPr>
        <p:spPr>
          <a:xfrm>
            <a:off x="5254704" y="6102548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Ingeniería en Informática</a:t>
            </a:r>
            <a:endParaRPr lang="es-419" sz="1750" noProof="0" dirty="0"/>
          </a:p>
        </p:txBody>
      </p:sp>
      <p:sp>
        <p:nvSpPr>
          <p:cNvPr id="10" name="Text 6"/>
          <p:cNvSpPr/>
          <p:nvPr/>
        </p:nvSpPr>
        <p:spPr>
          <a:xfrm>
            <a:off x="5254704" y="6601539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Desarrollo Backend y Base de Datos</a:t>
            </a:r>
            <a:endParaRPr lang="es-419" sz="1750" noProof="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427446"/>
            <a:ext cx="4120753" cy="254674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5257681"/>
            <a:ext cx="390739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Ernesto Leonidas</a:t>
            </a:r>
            <a:endParaRPr lang="es-419" sz="2200" noProof="0" dirty="0"/>
          </a:p>
        </p:txBody>
      </p:sp>
      <p:sp>
        <p:nvSpPr>
          <p:cNvPr id="13" name="Text 8"/>
          <p:cNvSpPr/>
          <p:nvPr/>
        </p:nvSpPr>
        <p:spPr>
          <a:xfrm>
            <a:off x="9715738" y="574809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Profesor Guía</a:t>
            </a:r>
            <a:endParaRPr lang="es-419" sz="1750" noProof="0" dirty="0"/>
          </a:p>
        </p:txBody>
      </p:sp>
      <p:sp>
        <p:nvSpPr>
          <p:cNvPr id="14" name="Text 9"/>
          <p:cNvSpPr/>
          <p:nvPr/>
        </p:nvSpPr>
        <p:spPr>
          <a:xfrm>
            <a:off x="9715738" y="624709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Capstone - Sede San Joaquín</a:t>
            </a:r>
            <a:endParaRPr lang="es-419" sz="1750" noProof="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7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419" sz="4450" b="1" noProof="0" dirty="0">
                <a:solidFill>
                  <a:srgbClr val="F0F4F1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Conclusión</a:t>
            </a:r>
            <a:endParaRPr lang="es-419" sz="4450" noProof="0" dirty="0"/>
          </a:p>
        </p:txBody>
      </p:sp>
      <p:sp>
        <p:nvSpPr>
          <p:cNvPr id="4" name="Shape 1"/>
          <p:cNvSpPr/>
          <p:nvPr/>
        </p:nvSpPr>
        <p:spPr>
          <a:xfrm>
            <a:off x="793790" y="2474714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5" name="Text 2"/>
          <p:cNvSpPr/>
          <p:nvPr/>
        </p:nvSpPr>
        <p:spPr>
          <a:xfrm>
            <a:off x="1303973" y="24747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Fase Actual</a:t>
            </a:r>
            <a:endParaRPr lang="es-419" sz="2200" noProof="0" dirty="0"/>
          </a:p>
        </p:txBody>
      </p:sp>
      <p:sp>
        <p:nvSpPr>
          <p:cNvPr id="6" name="Text 3"/>
          <p:cNvSpPr/>
          <p:nvPr/>
        </p:nvSpPr>
        <p:spPr>
          <a:xfrm>
            <a:off x="1303973" y="2965133"/>
            <a:ext cx="7046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Entendimiento del problema y con solución tecnológica para el uso de hospital publico en general</a:t>
            </a:r>
            <a:endParaRPr lang="es-419" sz="1750" noProof="0" dirty="0"/>
          </a:p>
        </p:txBody>
      </p:sp>
      <p:sp>
        <p:nvSpPr>
          <p:cNvPr id="7" name="Shape 4"/>
          <p:cNvSpPr/>
          <p:nvPr/>
        </p:nvSpPr>
        <p:spPr>
          <a:xfrm>
            <a:off x="1133951" y="391775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8" name="Text 5"/>
          <p:cNvSpPr/>
          <p:nvPr/>
        </p:nvSpPr>
        <p:spPr>
          <a:xfrm>
            <a:off x="1644134" y="3917752"/>
            <a:ext cx="36305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Próximos Pasos</a:t>
            </a:r>
            <a:endParaRPr lang="es-419" sz="2200" noProof="0" dirty="0"/>
          </a:p>
        </p:txBody>
      </p:sp>
      <p:sp>
        <p:nvSpPr>
          <p:cNvPr id="9" name="Text 6"/>
          <p:cNvSpPr/>
          <p:nvPr/>
        </p:nvSpPr>
        <p:spPr>
          <a:xfrm>
            <a:off x="1644134" y="440817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Diseño detallado y desarrollo iterativo con validación de usuarios finales.</a:t>
            </a:r>
            <a:endParaRPr lang="es-419" sz="1750" noProof="0" dirty="0"/>
          </a:p>
        </p:txBody>
      </p:sp>
      <p:sp>
        <p:nvSpPr>
          <p:cNvPr id="10" name="Shape 7"/>
          <p:cNvSpPr/>
          <p:nvPr/>
        </p:nvSpPr>
        <p:spPr>
          <a:xfrm>
            <a:off x="1474232" y="5360789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547808"/>
          </a:solidFill>
          <a:ln w="7620">
            <a:solidFill>
              <a:srgbClr val="6D9121"/>
            </a:solidFill>
            <a:prstDash val="solid"/>
          </a:ln>
        </p:spPr>
        <p:txBody>
          <a:bodyPr/>
          <a:lstStyle/>
          <a:p>
            <a:endParaRPr lang="es-419" noProof="0" dirty="0"/>
          </a:p>
        </p:txBody>
      </p:sp>
      <p:sp>
        <p:nvSpPr>
          <p:cNvPr id="11" name="Text 8"/>
          <p:cNvSpPr/>
          <p:nvPr/>
        </p:nvSpPr>
        <p:spPr>
          <a:xfrm>
            <a:off x="1984415" y="5360789"/>
            <a:ext cx="4229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419" sz="2200" b="1" noProof="0" dirty="0">
                <a:solidFill>
                  <a:srgbClr val="D7E5D8"/>
                </a:solidFill>
                <a:latin typeface="Syne Extra Bold" pitchFamily="34" charset="0"/>
                <a:ea typeface="Syne Extra Bold" pitchFamily="34" charset="-122"/>
                <a:cs typeface="Syne Extra Bold" pitchFamily="34" charset="-120"/>
              </a:rPr>
              <a:t>Impacto Esperado</a:t>
            </a:r>
            <a:endParaRPr lang="es-419" sz="2200" noProof="0" dirty="0"/>
          </a:p>
        </p:txBody>
      </p:sp>
      <p:sp>
        <p:nvSpPr>
          <p:cNvPr id="12" name="Text 9"/>
          <p:cNvSpPr/>
          <p:nvPr/>
        </p:nvSpPr>
        <p:spPr>
          <a:xfrm>
            <a:off x="1984415" y="5851208"/>
            <a:ext cx="636579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s-419" sz="1750" noProof="0" dirty="0">
                <a:solidFill>
                  <a:srgbClr val="D7E5D8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Mejora en la eficiencia hospitalaria y experiencia del paciente pediátrico.</a:t>
            </a:r>
            <a:endParaRPr lang="es-419" sz="1750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386</Words>
  <Application>Microsoft Office PowerPoint</Application>
  <PresentationFormat>Personalizado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Syne Extra Bold</vt:lpstr>
      <vt:lpstr>Arial</vt:lpstr>
      <vt:lpstr>Syne</vt:lpstr>
      <vt:lpstr>Syne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mathias valenzuela</cp:lastModifiedBy>
  <cp:revision>4</cp:revision>
  <dcterms:created xsi:type="dcterms:W3CDTF">2025-04-04T00:20:55Z</dcterms:created>
  <dcterms:modified xsi:type="dcterms:W3CDTF">2025-04-04T00:36:04Z</dcterms:modified>
</cp:coreProperties>
</file>